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photo of light and shadows on a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Black and white photo of shadows cast on a concrete structure"/>
          <p:cNvSpPr/>
          <p:nvPr>
            <p:ph type="pic" idx="21"/>
          </p:nvPr>
        </p:nvSpPr>
        <p:spPr>
          <a:xfrm>
            <a:off x="9270652" y="1263650"/>
            <a:ext cx="16757661" cy="1118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Close-up black and white photo of intricate building architecture"/>
          <p:cNvSpPr/>
          <p:nvPr>
            <p:ph type="pic" idx="22"/>
          </p:nvPr>
        </p:nvSpPr>
        <p:spPr>
          <a:xfrm>
            <a:off x="12192000" y="-1341967"/>
            <a:ext cx="10922000" cy="16399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Low angle black and white photo of a futuristic apartment building under a cloudy sky"/>
          <p:cNvSpPr/>
          <p:nvPr>
            <p:ph type="pic" idx="21"/>
          </p:nvPr>
        </p:nvSpPr>
        <p:spPr>
          <a:xfrm>
            <a:off x="-120802" y="1270000"/>
            <a:ext cx="16840201" cy="1122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lack and white photo of the outside of a modern office building "/>
          <p:cNvSpPr/>
          <p:nvPr>
            <p:ph type="pic" sz="quarter" idx="22"/>
          </p:nvPr>
        </p:nvSpPr>
        <p:spPr>
          <a:xfrm>
            <a:off x="15443200" y="1270000"/>
            <a:ext cx="81026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lack and white photo of lattice-like, modern architecture on a building"/>
          <p:cNvSpPr/>
          <p:nvPr>
            <p:ph type="pic" sz="half" idx="23"/>
          </p:nvPr>
        </p:nvSpPr>
        <p:spPr>
          <a:xfrm>
            <a:off x="15811500" y="4876800"/>
            <a:ext cx="7366000" cy="982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ow angle black and white photo of a modern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atri.dad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fly.io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git.atri.dad/atridad/cmpt815perf" TargetMode="External"/><Relationship Id="rId3" Type="http://schemas.openxmlformats.org/officeDocument/2006/relationships/hyperlink" Target="http://fly.io" TargetMode="External"/><Relationship Id="rId4" Type="http://schemas.openxmlformats.org/officeDocument/2006/relationships/hyperlink" Target="https://git.atri.dad/atridad/loadr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tridad Lahiji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Atridad Lahiji</a:t>
            </a:r>
          </a:p>
        </p:txBody>
      </p:sp>
      <p:sp>
        <p:nvSpPr>
          <p:cNvPr id="172" name="Performance Analysis of Multi-Region Web Application Distribution Strategi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pc="-225" sz="11252"/>
            </a:lvl1pPr>
          </a:lstStyle>
          <a:p>
            <a:pPr/>
            <a:r>
              <a:t>Performance Analysis of Multi-Region Web Application Distribution Strategies</a:t>
            </a:r>
          </a:p>
        </p:txBody>
      </p:sp>
      <p:sp>
        <p:nvSpPr>
          <p:cNvPr id="173" name="CMPT 815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CMPT 815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Mot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Motivation</a:t>
            </a:r>
          </a:p>
        </p:txBody>
      </p:sp>
      <p:sp>
        <p:nvSpPr>
          <p:cNvPr id="176" name="The web is too centralized!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The web is too centralized!</a:t>
            </a:r>
          </a:p>
        </p:txBody>
      </p:sp>
      <p:sp>
        <p:nvSpPr>
          <p:cNvPr id="177" name="Many commonly accessed websites are hosted in North America (typically the U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Many commonly accessed websites are hosted in North America (typically the US)</a:t>
            </a:r>
          </a:p>
          <a:p>
            <a:pPr/>
            <a:r>
              <a:t>These services are accessed worldwide, which results in a worse experience for users in a different region.</a:t>
            </a:r>
          </a:p>
          <a:p>
            <a:pPr lvl="1"/>
            <a:r>
              <a:t>Example: </a:t>
            </a:r>
            <a:r>
              <a:rPr u="sng">
                <a:hlinkClick r:id="rId2" invalidUrl="" action="" tgtFrame="" tooltip="" history="1" highlightClick="0" endSnd="0"/>
              </a:rPr>
              <a:t>https://atri.dad</a:t>
            </a:r>
            <a:r>
              <a:t> is hosted in Germany. The homepage takes ~811ms to load via a symmetric gigabit FTTH connection.</a:t>
            </a:r>
          </a:p>
          <a:p>
            <a:pPr/>
            <a:r>
              <a:t>CDNs help for static content, but cannot do the same for dynamic content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How do we solve thi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solve this?</a:t>
            </a:r>
          </a:p>
        </p:txBody>
      </p:sp>
      <p:sp>
        <p:nvSpPr>
          <p:cNvPr id="180" name="What if the server was right beside the user?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What if the server was right </a:t>
            </a:r>
            <a:r>
              <a:rPr i="1" u="sng"/>
              <a:t>beside</a:t>
            </a:r>
            <a:r>
              <a:t> the user?</a:t>
            </a:r>
          </a:p>
        </p:txBody>
      </p:sp>
      <p:sp>
        <p:nvSpPr>
          <p:cNvPr id="181" name="Distributed architectures help alleviate this issu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6447" indent="-536447" defTabSz="2145738">
              <a:spcBef>
                <a:spcPts val="3900"/>
              </a:spcBef>
              <a:defRPr sz="4224"/>
            </a:pPr>
            <a:r>
              <a:t>Distributed architectures help alleviate this issue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Replicate your server across multiple regions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Clients will connect to the closes region, potentially reducing latency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Inherent fault tolerance at the server level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Drawbacks: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Routing becomes more challenging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Maintaining state between multiple regions is not trivial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Higher cost to operate (server cost + engineering overhead)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roposed architec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Proposed architecture </a:t>
            </a:r>
          </a:p>
        </p:txBody>
      </p:sp>
      <p:sp>
        <p:nvSpPr>
          <p:cNvPr id="184" name="A “standard” web applicatio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 “standard” web application</a:t>
            </a:r>
          </a:p>
        </p:txBody>
      </p:sp>
      <p:sp>
        <p:nvSpPr>
          <p:cNvPr id="185" name="Three layer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Three layers:</a:t>
            </a:r>
          </a:p>
          <a:p>
            <a:pPr lvl="1"/>
            <a:r>
              <a:t>App Server</a:t>
            </a:r>
          </a:p>
          <a:p>
            <a:pPr lvl="1"/>
            <a:r>
              <a:t>Database</a:t>
            </a:r>
          </a:p>
          <a:p>
            <a:pPr lvl="1"/>
            <a:r>
              <a:t>In-memory Cache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roposed implement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Proposed implementation</a:t>
            </a:r>
          </a:p>
        </p:txBody>
      </p:sp>
      <p:sp>
        <p:nvSpPr>
          <p:cNvPr id="188" name="Distribute all the things!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Distribute all the things!</a:t>
            </a:r>
          </a:p>
        </p:txBody>
      </p:sp>
      <p:sp>
        <p:nvSpPr>
          <p:cNvPr id="189" name="Server Hosting: fly.i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1877520">
              <a:spcBef>
                <a:spcPts val="3400"/>
              </a:spcBef>
              <a:defRPr sz="3696"/>
            </a:pPr>
            <a:r>
              <a:t>Server Hosting: </a:t>
            </a:r>
            <a:r>
              <a:rPr u="sng">
                <a:hlinkClick r:id="rId2" invalidUrl="" action="" tgtFrame="" tooltip="" history="1" highlightClick="0" endSnd="0"/>
              </a:rPr>
              <a:t>fly.io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Anycast DNS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Easy scaling to ~35 regions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Databse: Turso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Distributed LibSQL (SQLite fork with open contributions)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Same regions as </a:t>
            </a:r>
            <a:r>
              <a:rPr u="sng">
                <a:hlinkClick r:id="rId2" invalidUrl="" action="" tgtFrame="" tooltip="" history="1" highlightClick="0" endSnd="0"/>
              </a:rPr>
              <a:t>fly.io</a:t>
            </a:r>
            <a:r>
              <a:t> (runs on their platform)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Cache: Upstash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Distributed Redis in-memory cache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Same regions as </a:t>
            </a:r>
            <a:r>
              <a:rPr u="sng">
                <a:hlinkClick r:id="rId2" invalidUrl="" action="" tgtFrame="" tooltip="" history="1" highlightClick="0" endSnd="0"/>
              </a:rPr>
              <a:t>fly.io</a:t>
            </a:r>
            <a:r>
              <a:t> (runs on their platform)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One small problem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One small problem…</a:t>
            </a:r>
          </a:p>
        </p:txBody>
      </p:sp>
      <p:sp>
        <p:nvSpPr>
          <p:cNvPr id="192" name="$$$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$$$</a:t>
            </a:r>
          </a:p>
        </p:txBody>
      </p:sp>
      <p:sp>
        <p:nvSpPr>
          <p:cNvPr id="193" name="Running replicas can be expensiv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Running replicas can be expensive</a:t>
            </a:r>
          </a:p>
          <a:p>
            <a:pPr/>
            <a:r>
              <a:t>Finding the optimal solution:</a:t>
            </a:r>
          </a:p>
          <a:p>
            <a:pPr lvl="1"/>
            <a:r>
              <a:t>Incrementally distribute each layer of this stack</a:t>
            </a:r>
          </a:p>
          <a:p>
            <a:pPr lvl="1"/>
            <a:r>
              <a:t>Measure performance and compute cost at each step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What I am measu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 </a:t>
            </a:r>
            <a:r>
              <a:rPr i="1" u="sng"/>
              <a:t>am</a:t>
            </a:r>
            <a:r>
              <a:t> measuring</a:t>
            </a:r>
          </a:p>
        </p:txBody>
      </p:sp>
      <p:sp>
        <p:nvSpPr>
          <p:cNvPr id="196" name="Server-side:…"/>
          <p:cNvSpPr txBox="1"/>
          <p:nvPr>
            <p:ph type="body" sz="half" idx="1"/>
          </p:nvPr>
        </p:nvSpPr>
        <p:spPr>
          <a:xfrm>
            <a:off x="1206500" y="4248504"/>
            <a:ext cx="9828778" cy="8256012"/>
          </a:xfrm>
          <a:prstGeom prst="rect">
            <a:avLst/>
          </a:prstGeom>
        </p:spPr>
        <p:txBody>
          <a:bodyPr/>
          <a:lstStyle/>
          <a:p>
            <a:pPr marL="377952" indent="-377952" defTabSz="1511770">
              <a:spcBef>
                <a:spcPts val="2700"/>
              </a:spcBef>
              <a:defRPr sz="2976"/>
            </a:pPr>
            <a:r>
              <a:t>Server-side: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Service time</a:t>
            </a:r>
          </a:p>
          <a:p>
            <a:pPr lvl="2" marL="1133855" indent="-377952" defTabSz="1511770">
              <a:spcBef>
                <a:spcPts val="2700"/>
              </a:spcBef>
              <a:defRPr sz="2976"/>
            </a:pPr>
            <a:r>
              <a:t>DB Time</a:t>
            </a:r>
          </a:p>
          <a:p>
            <a:pPr lvl="2" marL="1133855" indent="-377952" defTabSz="1511770">
              <a:spcBef>
                <a:spcPts val="2700"/>
              </a:spcBef>
              <a:defRPr sz="2976"/>
            </a:pPr>
            <a:r>
              <a:t>Redis Time</a:t>
            </a:r>
          </a:p>
          <a:p>
            <a:pPr lvl="2" marL="1133855" indent="-377952" defTabSz="1511770">
              <a:spcBef>
                <a:spcPts val="2700"/>
              </a:spcBef>
              <a:defRPr sz="2976"/>
            </a:pPr>
            <a:r>
              <a:t>(Implicit) Combined server + microVM</a:t>
            </a:r>
          </a:p>
          <a:p>
            <a:pPr marL="377952" indent="-377952" defTabSz="1511770">
              <a:spcBef>
                <a:spcPts val="2700"/>
              </a:spcBef>
              <a:defRPr sz="2976"/>
            </a:pPr>
            <a:r>
              <a:t>Client-side: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Total Requests Sent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Total Responses Received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Average/Min/Max Latency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Target/Actual Requests Per Second</a:t>
            </a:r>
          </a:p>
          <a:p>
            <a:pPr lvl="1" marL="755904" indent="-377952" defTabSz="1511770">
              <a:spcBef>
                <a:spcPts val="2700"/>
              </a:spcBef>
              <a:defRPr sz="2976"/>
            </a:pPr>
            <a:r>
              <a:t>Responses Per Second</a:t>
            </a:r>
          </a:p>
        </p:txBody>
      </p:sp>
      <p:grpSp>
        <p:nvGrpSpPr>
          <p:cNvPr id="199" name="Screenshot 2024-12-03 at 6.14.33 PM.png"/>
          <p:cNvGrpSpPr/>
          <p:nvPr/>
        </p:nvGrpSpPr>
        <p:grpSpPr>
          <a:xfrm>
            <a:off x="12086847" y="4239319"/>
            <a:ext cx="9828779" cy="5237362"/>
            <a:chOff x="0" y="0"/>
            <a:chExt cx="9828777" cy="5237360"/>
          </a:xfrm>
        </p:grpSpPr>
        <p:pic>
          <p:nvPicPr>
            <p:cNvPr id="198" name="Screenshot 2024-12-03 at 6.14.33 PM.png" descr="Screenshot 2024-12-03 at 6.14.33 P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0800" y="50800"/>
              <a:ext cx="9727178" cy="513576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7" name="Screenshot 2024-12-03 at 6.14.33 PM.png" descr="Screenshot 2024-12-03 at 6.14.33 PM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828778" cy="523736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What I am not measu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 </a:t>
            </a:r>
            <a:r>
              <a:rPr i="1" u="sng"/>
              <a:t>am not</a:t>
            </a:r>
            <a:r>
              <a:t> measuring</a:t>
            </a:r>
          </a:p>
        </p:txBody>
      </p:sp>
      <p:sp>
        <p:nvSpPr>
          <p:cNvPr id="202" name="Noisy neighbour interference due to shared resour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Noisy neighbour interference due to shared resources</a:t>
            </a:r>
          </a:p>
          <a:p>
            <a:pPr/>
            <a:r>
              <a:t>Overhead from Anycast DNS and routing</a:t>
            </a:r>
          </a:p>
          <a:p>
            <a:pPr/>
            <a:r>
              <a:t>Other cloud providers*</a:t>
            </a:r>
          </a:p>
          <a:p>
            <a:pPr/>
            <a:r>
              <a:t>Specific Golang http library overhead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athering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Gathering Data</a:t>
            </a:r>
          </a:p>
        </p:txBody>
      </p:sp>
      <p:sp>
        <p:nvSpPr>
          <p:cNvPr id="205" name="Run Loadr with patter: 2p3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1877520">
              <a:spcBef>
                <a:spcPts val="3400"/>
              </a:spcBef>
              <a:defRPr sz="3696"/>
            </a:pPr>
            <a:r>
              <a:t>Run Loadr with patter: 2p3g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Control - Single Region Server - ord (Chicago)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Test connections from clients in 3 regions: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ord (Chicago)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fra (Frankfurt)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sin (Singapore)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Same clients - Scale the server to all regions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Same clients - Scale the server and cache to all regions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Same clients - Scale the server, database, and cache to all regions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ools Us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Tools Used</a:t>
            </a:r>
          </a:p>
        </p:txBody>
      </p:sp>
      <p:sp>
        <p:nvSpPr>
          <p:cNvPr id="208" name="Two Project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1877520">
              <a:spcBef>
                <a:spcPts val="3400"/>
              </a:spcBef>
              <a:defRPr sz="3696"/>
            </a:pPr>
            <a:r>
              <a:t>Two Projects: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Server: cmpt815perf - </a:t>
            </a:r>
            <a:r>
              <a:rPr u="sng">
                <a:hlinkClick r:id="rId2" invalidUrl="" action="" tgtFrame="" tooltip="" history="1" highlightClick="0" endSnd="0"/>
              </a:rPr>
              <a:t>https://git.atri.dad/atridad/cmpt815perf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Web server written in golang and deployed via Docker to </a:t>
            </a:r>
            <a:r>
              <a:rPr u="sng">
                <a:hlinkClick r:id="rId3" invalidUrl="" action="" tgtFrame="" tooltip="" history="1" highlightClick="0" endSnd="0"/>
              </a:rPr>
              <a:t>fly.io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When /api/request is hit, write or read from a test_data table and log metrics in a metric table </a:t>
            </a:r>
          </a:p>
          <a:p>
            <a:pPr lvl="3" marL="1877567" indent="-469391" defTabSz="1877520">
              <a:spcBef>
                <a:spcPts val="3400"/>
              </a:spcBef>
              <a:defRPr sz="3696"/>
            </a:pPr>
            <a:r>
              <a:t>Metrics logging is asynchronous 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Load Tester: loadr - </a:t>
            </a:r>
            <a:r>
              <a:rPr u="sng">
                <a:hlinkClick r:id="rId4" invalidUrl="" action="" tgtFrame="" tooltip="" history="1" highlightClick="0" endSnd="0"/>
              </a:rPr>
              <a:t>https://git.atri.dad/atridad/loadr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CLI Written in golang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Configurable with requests/second and maximum number of requests</a:t>
            </a:r>
          </a:p>
          <a:p>
            <a:pPr lvl="2" marL="1408175" indent="-469391" defTabSz="1877520">
              <a:spcBef>
                <a:spcPts val="3400"/>
              </a:spcBef>
              <a:defRPr sz="3696"/>
            </a:pPr>
            <a:r>
              <a:t>Allows for verb patterns (ex. 1p4g is 1 POST, 4 GET, … repeated)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ache Strate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Cache Strategy</a:t>
            </a:r>
          </a:p>
        </p:txBody>
      </p:sp>
      <p:sp>
        <p:nvSpPr>
          <p:cNvPr id="211" name="Write-around cach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Write-around cache</a:t>
            </a:r>
          </a:p>
          <a:p>
            <a:pPr lvl="1"/>
            <a:r>
              <a:t>Similar to write-through</a:t>
            </a:r>
          </a:p>
          <a:p>
            <a:pPr lvl="2"/>
            <a:r>
              <a:t>Writes only go to the DB</a:t>
            </a:r>
          </a:p>
          <a:p>
            <a:pPr lvl="2"/>
            <a:r>
              <a:t>The first read following a write will miss the cache</a:t>
            </a:r>
          </a:p>
          <a:p>
            <a:pPr lvl="2"/>
            <a:r>
              <a:t>The cache is then updated</a:t>
            </a:r>
          </a:p>
          <a:p>
            <a:pPr lvl="1"/>
            <a:r>
              <a:t>Good performance overall</a:t>
            </a:r>
          </a:p>
          <a:p>
            <a:pPr lvl="1"/>
            <a:r>
              <a:t>Allows wide range of cache invalidation, miss, and hit events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Measurements: Metrics Dashboar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Measurements: Metrics Dashboard</a:t>
            </a:r>
          </a:p>
        </p:txBody>
      </p:sp>
      <p:pic>
        <p:nvPicPr>
          <p:cNvPr id="214" name="Screenshot 2024-12-03 at 4.24.44 PM.png" descr="Screenshot 2024-12-03 at 4.24.4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2050" y="3759497"/>
            <a:ext cx="19519900" cy="9232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Measurements: Loa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Measurements: Loadr</a:t>
            </a:r>
          </a:p>
        </p:txBody>
      </p:sp>
      <p:sp>
        <p:nvSpPr>
          <p:cNvPr id="217" name="Logs useful information…"/>
          <p:cNvSpPr txBox="1"/>
          <p:nvPr>
            <p:ph type="body" sz="half" idx="1"/>
          </p:nvPr>
        </p:nvSpPr>
        <p:spPr>
          <a:xfrm>
            <a:off x="1206500" y="4248504"/>
            <a:ext cx="11079173" cy="8256012"/>
          </a:xfrm>
          <a:prstGeom prst="rect">
            <a:avLst/>
          </a:prstGeom>
        </p:spPr>
        <p:txBody>
          <a:bodyPr/>
          <a:lstStyle/>
          <a:p>
            <a:pPr/>
            <a:r>
              <a:t>Logs useful information</a:t>
            </a:r>
          </a:p>
          <a:p>
            <a:pPr lvl="1"/>
            <a:r>
              <a:t>Endpoint</a:t>
            </a:r>
          </a:p>
          <a:p>
            <a:pPr lvl="1"/>
            <a:r>
              <a:t>Verb Pattern</a:t>
            </a:r>
          </a:p>
          <a:p>
            <a:pPr lvl="1"/>
            <a:r>
              <a:t>Requests/responses sent</a:t>
            </a:r>
          </a:p>
          <a:p>
            <a:pPr lvl="1"/>
            <a:r>
              <a:t>Min/Max/Avg Latency</a:t>
            </a:r>
          </a:p>
          <a:p>
            <a:pPr lvl="1"/>
            <a:r>
              <a:t>Requests/Responses per second</a:t>
            </a:r>
          </a:p>
          <a:p>
            <a:pPr/>
            <a:r>
              <a:t>Dumps the metrics to a .txt file</a:t>
            </a:r>
          </a:p>
        </p:txBody>
      </p:sp>
      <p:pic>
        <p:nvPicPr>
          <p:cNvPr id="218" name="Screenshot 2024-12-03 at 4.27.09 PM.png" descr="Screenshot 2024-12-03 at 4.27.0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17934" y="3216343"/>
            <a:ext cx="10263475" cy="9728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s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Costs</a:t>
            </a:r>
          </a:p>
        </p:txBody>
      </p:sp>
      <p:sp>
        <p:nvSpPr>
          <p:cNvPr id="221" name="Server Hosting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1877520">
              <a:spcBef>
                <a:spcPts val="3400"/>
              </a:spcBef>
              <a:defRPr sz="3696"/>
            </a:pPr>
            <a:r>
              <a:t>Server Hosting: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$0.0027/hr for 1 Shared CPU + 256MB of RAM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Database: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1 million row reads free -&gt; $1/million after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25 million row writes free -&gt; $1/million after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9GB Storage free -&gt; $0.75/GB after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Cache: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1000 commands per second hard limit</a:t>
            </a:r>
          </a:p>
          <a:p>
            <a:pPr lvl="1" marL="938783" indent="-469391" defTabSz="1877520">
              <a:spcBef>
                <a:spcPts val="3400"/>
              </a:spcBef>
              <a:defRPr sz="3696"/>
            </a:pPr>
            <a:r>
              <a:t>100K commands for $0.20, pay as you go</a:t>
            </a:r>
          </a:p>
        </p:txBody>
      </p:sp>
      <p:sp>
        <p:nvSpPr>
          <p:cNvPr id="222" name="Total for my tests: $1.61 USD"/>
          <p:cNvSpPr txBox="1"/>
          <p:nvPr/>
        </p:nvSpPr>
        <p:spPr>
          <a:xfrm>
            <a:off x="14073308" y="7834565"/>
            <a:ext cx="808665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Total for my tests: $1.61 USD</a:t>
            </a:r>
          </a:p>
        </p:txBody>
      </p:sp>
      <p:sp>
        <p:nvSpPr>
          <p:cNvPr id="223" name="Prices in USD"/>
          <p:cNvSpPr txBox="1"/>
          <p:nvPr/>
        </p:nvSpPr>
        <p:spPr>
          <a:xfrm>
            <a:off x="1206500" y="2245962"/>
            <a:ext cx="2197100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b="1" sz="5500"/>
            </a:lvl1pPr>
          </a:lstStyle>
          <a:p>
            <a:pPr/>
            <a:r>
              <a:t>Prices in USD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redi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Predictions</a:t>
            </a:r>
          </a:p>
        </p:txBody>
      </p:sp>
      <p:sp>
        <p:nvSpPr>
          <p:cNvPr id="226" name="Single region for all resources best overal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9872" indent="-499872" defTabSz="1999437">
              <a:spcBef>
                <a:spcPts val="3600"/>
              </a:spcBef>
              <a:defRPr sz="3936"/>
            </a:pPr>
            <a:r>
              <a:t>Single region for all resources best overall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Data consistency can be problematic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Cost is not trivial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Implementation complexity for real-time systems</a:t>
            </a:r>
          </a:p>
          <a:p>
            <a:pPr marL="499872" indent="-499872" defTabSz="1999437">
              <a:spcBef>
                <a:spcPts val="3600"/>
              </a:spcBef>
              <a:defRPr sz="3936"/>
            </a:pPr>
            <a:r>
              <a:t>The Database scaling will be the bottleneck: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Quote from Turso’s docs: “Database operations are tightly controlled to maintain order and data integrity, with primary instances handling all writes in a serialized manner and replicas managing local reads.”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Even though a client in Frankfurt will hit the Frankfurt server, that server will still write to the primary in Chicago.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Questions?"/>
          <p:cNvSpPr txBox="1"/>
          <p:nvPr>
            <p:ph type="title"/>
          </p:nvPr>
        </p:nvSpPr>
        <p:spPr>
          <a:xfrm>
            <a:off x="7959649" y="2000104"/>
            <a:ext cx="8464702" cy="143316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Questions?</a:t>
            </a:r>
          </a:p>
        </p:txBody>
      </p:sp>
      <p:sp>
        <p:nvSpPr>
          <p:cNvPr id="229" name="Server Source Code"/>
          <p:cNvSpPr txBox="1"/>
          <p:nvPr/>
        </p:nvSpPr>
        <p:spPr>
          <a:xfrm>
            <a:off x="3360890" y="4874764"/>
            <a:ext cx="5623256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Server Source Code</a:t>
            </a:r>
          </a:p>
        </p:txBody>
      </p:sp>
      <p:sp>
        <p:nvSpPr>
          <p:cNvPr id="230" name="Client Source Code"/>
          <p:cNvSpPr txBox="1"/>
          <p:nvPr/>
        </p:nvSpPr>
        <p:spPr>
          <a:xfrm>
            <a:off x="15495561" y="4874764"/>
            <a:ext cx="543184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Client Source Code</a:t>
            </a:r>
          </a:p>
        </p:txBody>
      </p:sp>
      <p:pic>
        <p:nvPicPr>
          <p:cNvPr id="231" name="server.png" descr="serv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24457" y="6182133"/>
            <a:ext cx="5696122" cy="5696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loadr.png" descr="load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63421" y="6182133"/>
            <a:ext cx="5696123" cy="5696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BE00FF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